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9"/>
  </p:notesMasterIdLst>
  <p:sldIdLst>
    <p:sldId id="256" r:id="rId2"/>
    <p:sldId id="257" r:id="rId3"/>
    <p:sldId id="282" r:id="rId4"/>
    <p:sldId id="261" r:id="rId5"/>
    <p:sldId id="263" r:id="rId6"/>
    <p:sldId id="283" r:id="rId7"/>
    <p:sldId id="266" r:id="rId8"/>
    <p:sldId id="287" r:id="rId9"/>
    <p:sldId id="285" r:id="rId10"/>
    <p:sldId id="284" r:id="rId11"/>
    <p:sldId id="288" r:id="rId12"/>
    <p:sldId id="286" r:id="rId13"/>
    <p:sldId id="281" r:id="rId14"/>
    <p:sldId id="289" r:id="rId15"/>
    <p:sldId id="291" r:id="rId16"/>
    <p:sldId id="292" r:id="rId17"/>
    <p:sldId id="293" r:id="rId18"/>
    <p:sldId id="294" r:id="rId19"/>
    <p:sldId id="295" r:id="rId20"/>
    <p:sldId id="267" r:id="rId21"/>
    <p:sldId id="296" r:id="rId22"/>
    <p:sldId id="297" r:id="rId23"/>
    <p:sldId id="298" r:id="rId24"/>
    <p:sldId id="299" r:id="rId25"/>
    <p:sldId id="300" r:id="rId26"/>
    <p:sldId id="279" r:id="rId27"/>
    <p:sldId id="30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7"/>
  </p:normalViewPr>
  <p:slideViewPr>
    <p:cSldViewPr snapToGrid="0" snapToObjects="1">
      <p:cViewPr>
        <p:scale>
          <a:sx n="90" d="100"/>
          <a:sy n="90" d="100"/>
        </p:scale>
        <p:origin x="149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70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760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07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15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69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68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21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32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59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8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457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009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2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36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11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9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6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4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13" name="Shape 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Shape 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Shape 1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1" name="Shape 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Shape 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" name="Shape 24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Shape 26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4" name="Shape 34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Shape 37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Shape 38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41" name="Shape 41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Shape 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" name="Shape 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Shape 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Shape 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Shape 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Shape 7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Shape 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uxmastery.com/wireframing-for-beginne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hdphoto3.wdp"/><Relationship Id="rId10" Type="http://schemas.openxmlformats.org/officeDocument/2006/relationships/image" Target="../media/image10.png"/><Relationship Id="rId11" Type="http://schemas.microsoft.com/office/2007/relationships/hdphoto" Target="../media/hdphoto4.wdp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09800" cy="249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Monte Carlo Simulation of Photon Migration in 3D Turbid Media using GPUs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699175" y="3944350"/>
            <a:ext cx="6830400" cy="5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Leiming Yu, Fanny Nina-Paravecino, David Kaeli, Qianqian Fang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GPU Programming Languages</a:t>
            </a:r>
            <a:endParaRPr lang="en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789527" y="1365712"/>
            <a:ext cx="41687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Compute Unified Device </a:t>
            </a:r>
            <a:r>
              <a:rPr lang="en-US" sz="1800" dirty="0" smtClean="0"/>
              <a:t>Architecture</a:t>
            </a:r>
          </a:p>
          <a:p>
            <a:pPr algn="ctr"/>
            <a:r>
              <a:rPr lang="en-US" sz="1800" dirty="0" smtClean="0"/>
              <a:t>(CUDA)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789527" y="2180792"/>
            <a:ext cx="4568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>
                <a:solidFill>
                  <a:schemeClr val="bg2"/>
                </a:solidFill>
              </a:rPr>
              <a:t>NVIDIA </a:t>
            </a:r>
            <a:r>
              <a:rPr lang="en-US" sz="1800" dirty="0" smtClean="0">
                <a:solidFill>
                  <a:schemeClr val="bg2"/>
                </a:solidFill>
              </a:rPr>
              <a:t>GPUs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CUDA </a:t>
            </a:r>
            <a:r>
              <a:rPr lang="en-US" sz="1800" dirty="0">
                <a:solidFill>
                  <a:schemeClr val="bg2"/>
                </a:solidFill>
              </a:rPr>
              <a:t>1.0 – 8.0 (2007 - present</a:t>
            </a:r>
            <a:r>
              <a:rPr lang="en-US" sz="1800" dirty="0" smtClean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Ahead-Of-Time </a:t>
            </a:r>
            <a:r>
              <a:rPr lang="en-US" sz="1800" dirty="0">
                <a:solidFill>
                  <a:schemeClr val="bg2"/>
                </a:solidFill>
              </a:rPr>
              <a:t>(offline) </a:t>
            </a:r>
            <a:r>
              <a:rPr lang="en-US" sz="1800" dirty="0" smtClean="0">
                <a:solidFill>
                  <a:schemeClr val="bg2"/>
                </a:solidFill>
              </a:rPr>
              <a:t>Compilation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Single-Instruction-Multiple-Threads </a:t>
            </a:r>
            <a:r>
              <a:rPr lang="en-US" sz="1800" dirty="0">
                <a:solidFill>
                  <a:schemeClr val="bg2"/>
                </a:solidFill>
              </a:rPr>
              <a:t>(SIMT)</a:t>
            </a:r>
            <a:endParaRPr lang="en-US" sz="1800" dirty="0" smtClean="0">
              <a:solidFill>
                <a:schemeClr val="bg2"/>
              </a:solidFill>
            </a:endParaRPr>
          </a:p>
        </p:txBody>
      </p:sp>
      <p:pic>
        <p:nvPicPr>
          <p:cNvPr id="12" name="Picture 20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93" y="2640510"/>
            <a:ext cx="1831772" cy="138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36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GPU Programming Languages</a:t>
            </a:r>
            <a:endParaRPr lang="en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789527" y="1365712"/>
            <a:ext cx="41687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Open Compute Language</a:t>
            </a:r>
          </a:p>
          <a:p>
            <a:pPr algn="ctr"/>
            <a:r>
              <a:rPr lang="en-US" sz="1800" dirty="0" smtClean="0"/>
              <a:t>(OpenCL)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789527" y="2337954"/>
            <a:ext cx="4568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CPUs/GPUs/FPGAs/DSPs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OpenCL </a:t>
            </a:r>
            <a:r>
              <a:rPr lang="en-US" sz="1800" dirty="0">
                <a:solidFill>
                  <a:schemeClr val="bg2"/>
                </a:solidFill>
              </a:rPr>
              <a:t>1.0 – 2.2  (2008 - present</a:t>
            </a:r>
            <a:r>
              <a:rPr lang="en-US" sz="1800" dirty="0" smtClean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>
              <a:solidFill>
                <a:schemeClr val="bg2"/>
              </a:solidFill>
            </a:endParaRPr>
          </a:p>
          <a:p>
            <a:pPr marL="285750" lvl="1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Just-In-Time </a:t>
            </a:r>
            <a:r>
              <a:rPr lang="en-US" sz="1800" dirty="0">
                <a:solidFill>
                  <a:schemeClr val="bg2"/>
                </a:solidFill>
              </a:rPr>
              <a:t>(online) </a:t>
            </a:r>
            <a:r>
              <a:rPr lang="en-US" sz="1800" dirty="0" smtClean="0">
                <a:solidFill>
                  <a:schemeClr val="bg2"/>
                </a:solidFill>
              </a:rPr>
              <a:t>Compilation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Single-Instruction-Multiple-Threads </a:t>
            </a:r>
            <a:r>
              <a:rPr lang="en-US" sz="1800" dirty="0">
                <a:solidFill>
                  <a:schemeClr val="bg2"/>
                </a:solidFill>
              </a:rPr>
              <a:t>(SIMT)</a:t>
            </a:r>
            <a:endParaRPr lang="en-US" sz="1800" dirty="0" smtClean="0">
              <a:solidFill>
                <a:schemeClr val="bg2"/>
              </a:solidFill>
            </a:endParaRPr>
          </a:p>
        </p:txBody>
      </p:sp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93" y="2107497"/>
            <a:ext cx="855766" cy="85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intel i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9" y="2107497"/>
            <a:ext cx="1023637" cy="783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intel i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9" y="2107497"/>
            <a:ext cx="1072742" cy="808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xeon phi,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25" y="3492116"/>
            <a:ext cx="1958737" cy="115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3" y="3632154"/>
            <a:ext cx="1538237" cy="865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6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Programming Features</a:t>
            </a:r>
            <a:endParaRPr lang="e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53495"/>
              </p:ext>
            </p:extLst>
          </p:nvPr>
        </p:nvGraphicFramePr>
        <p:xfrm>
          <a:off x="729450" y="2037354"/>
          <a:ext cx="6564573" cy="2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060"/>
                <a:gridCol w="1709300"/>
                <a:gridCol w="1783213"/>
              </a:tblGrid>
              <a:tr h="310957">
                <a:tc>
                  <a:txBody>
                    <a:bodyPr/>
                    <a:lstStyle/>
                    <a:p>
                      <a:r>
                        <a:rPr lang="en-US" sz="1600" smtClean="0"/>
                        <a:t>Supported Features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CUDA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OpenCL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smtClean="0"/>
                        <a:t>Unified Memory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Yes(6.0+)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Yes(2.0+)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smtClean="0"/>
                        <a:t>Dynamic Parallelism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Yes(5.0+)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Yes(2.0+)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smtClean="0"/>
                        <a:t>C++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Yes(6.0+)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Yes(2.1+)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smtClean="0"/>
                        <a:t>Stream Priority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Yes(5.5+)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Yes(2.1+)</a:t>
                      </a:r>
                      <a:endParaRPr lang="en-US" sz="1600"/>
                    </a:p>
                  </a:txBody>
                  <a:tcPr/>
                </a:tc>
              </a:tr>
              <a:tr h="200926">
                <a:tc>
                  <a:txBody>
                    <a:bodyPr/>
                    <a:lstStyle/>
                    <a:p>
                      <a:r>
                        <a:rPr lang="en-US" sz="1600" smtClean="0"/>
                        <a:t>Pipes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No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Yes(2.0+)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smtClean="0"/>
                        <a:t>Thread Data Sharing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Yes(5.0+)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No</a:t>
                      </a:r>
                      <a:endParaRPr lang="en-US" sz="1600"/>
                    </a:p>
                  </a:txBody>
                  <a:tcPr/>
                </a:tc>
              </a:tr>
              <a:tr h="35162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Mixed-Precision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Yes(7.5+)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Yes(1.0+)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7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MCX in OpenCL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78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4" y="632677"/>
            <a:ext cx="4720559" cy="45108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2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0388" y="1318650"/>
            <a:ext cx="5435914" cy="3489325"/>
            <a:chOff x="341290" y="1944547"/>
            <a:chExt cx="7187879" cy="4477517"/>
          </a:xfrm>
        </p:grpSpPr>
        <p:sp>
          <p:nvSpPr>
            <p:cNvPr id="6" name="Rectangle 5"/>
            <p:cNvSpPr/>
            <p:nvPr/>
          </p:nvSpPr>
          <p:spPr>
            <a:xfrm>
              <a:off x="341290" y="1944547"/>
              <a:ext cx="7187879" cy="4477517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s://docs.google.com/drawings/d/s6sFNkOOmDO2tJHg3MKKbHQ/image?w=587&amp;h=364&amp;rev=1111&amp;ac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51" y="2062897"/>
              <a:ext cx="7029756" cy="4359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269955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MCXCL Workflow</a:t>
            </a:r>
            <a:endParaRPr lang="en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86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269955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Profiling Tools</a:t>
            </a:r>
            <a:endParaRPr lang="e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3737" y="2096737"/>
            <a:ext cx="7812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dirty="0" smtClean="0"/>
              <a:t>On AMD GPUs: </a:t>
            </a:r>
            <a:r>
              <a:rPr lang="en-US" sz="1800" dirty="0" err="1" smtClean="0"/>
              <a:t>CodeXL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On Intel CPUs : </a:t>
            </a:r>
            <a:r>
              <a:rPr lang="en-US" sz="1800" dirty="0" err="1" smtClean="0"/>
              <a:t>VTune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792" y="2096737"/>
            <a:ext cx="2280212" cy="732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7672"/>
          <a:stretch/>
        </p:blipFill>
        <p:spPr>
          <a:xfrm>
            <a:off x="4399786" y="3220121"/>
            <a:ext cx="2895922" cy="8949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2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Optimizations : 1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9999" y="2228850"/>
            <a:ext cx="34355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Profiling </a:t>
            </a:r>
            <a:r>
              <a:rPr lang="en-US" sz="1600" dirty="0" smtClean="0"/>
              <a:t>on </a:t>
            </a:r>
            <a:r>
              <a:rPr lang="en-US" sz="1600" dirty="0"/>
              <a:t>AMD R9 Nano </a:t>
            </a:r>
            <a:r>
              <a:rPr lang="en-US" sz="1600" dirty="0" smtClean="0"/>
              <a:t>GPU</a:t>
            </a:r>
          </a:p>
          <a:p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91 </a:t>
            </a:r>
            <a:r>
              <a:rPr lang="en-US" sz="1600" dirty="0"/>
              <a:t>million computing </a:t>
            </a:r>
            <a:r>
              <a:rPr lang="en-US" sz="1600" dirty="0" smtClean="0"/>
              <a:t>instructions</a:t>
            </a:r>
          </a:p>
          <a:p>
            <a:pPr marL="285750" indent="-285750">
              <a:buFont typeface="Wingdings" charset="2"/>
              <a:buChar char="q"/>
            </a:pP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0.5 </a:t>
            </a:r>
            <a:r>
              <a:rPr lang="en-US" sz="1600" dirty="0"/>
              <a:t>million memory </a:t>
            </a:r>
            <a:r>
              <a:rPr lang="en-US" sz="1600" dirty="0" smtClean="0"/>
              <a:t>instructions</a:t>
            </a:r>
          </a:p>
          <a:p>
            <a:pPr marL="285750" indent="-285750">
              <a:buFont typeface="Wingdings" charset="2"/>
              <a:buChar char="q"/>
            </a:pP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Highly </a:t>
            </a:r>
            <a:r>
              <a:rPr lang="en-US" sz="1600" dirty="0"/>
              <a:t>compute-intensive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0686" y="2560826"/>
            <a:ext cx="3191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“cl-mad-enable”</a:t>
            </a:r>
          </a:p>
          <a:p>
            <a:pPr marL="285750" indent="-285750">
              <a:buFont typeface="Wingdings" charset="2"/>
              <a:buChar char="Ø"/>
            </a:pPr>
            <a:endParaRPr lang="en-US" sz="1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Use native math functions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0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Optimizations : 2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9999" y="2228850"/>
            <a:ext cx="3527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Improve Occupancy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Registers</a:t>
            </a:r>
          </a:p>
          <a:p>
            <a:pPr marL="285750" indent="-285750">
              <a:buFont typeface="Wingdings" charset="2"/>
              <a:buChar char="q"/>
            </a:pP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Shared Memory</a:t>
            </a:r>
          </a:p>
          <a:p>
            <a:pPr marL="285750" indent="-285750">
              <a:buFont typeface="Wingdings" charset="2"/>
              <a:buChar char="q"/>
            </a:pP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Device Limitations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945624" y="2567404"/>
            <a:ext cx="40511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Compute </a:t>
            </a:r>
            <a:r>
              <a:rPr lang="en-US" sz="1800" smtClean="0"/>
              <a:t>resource limitations</a:t>
            </a:r>
            <a:br>
              <a:rPr lang="en-US" sz="1800" smtClean="0"/>
            </a:br>
            <a:endParaRPr lang="en-US" sz="1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Find the “balanced” number of </a:t>
            </a:r>
            <a:br>
              <a:rPr lang="en-US" sz="1800" dirty="0" smtClean="0"/>
            </a:br>
            <a:r>
              <a:rPr lang="en-US" sz="1800" dirty="0" smtClean="0"/>
              <a:t>threads to occupy the entire device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9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Optimizations : 3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9999" y="2228850"/>
            <a:ext cx="3527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Branches/Divergence</a:t>
            </a:r>
          </a:p>
          <a:p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62% thread divergence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The parallel execution inside a </a:t>
            </a:r>
            <a:r>
              <a:rPr lang="en-US" sz="1600" dirty="0" err="1" smtClean="0"/>
              <a:t>wavefront</a:t>
            </a:r>
            <a:r>
              <a:rPr lang="en-US" sz="1600" dirty="0" smtClean="0"/>
              <a:t> can be serialized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5517123" y="2598181"/>
            <a:ext cx="291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Simplify control flow</a:t>
            </a:r>
          </a:p>
          <a:p>
            <a:pPr marL="285750" indent="-285750">
              <a:buFont typeface="Wingdings" charset="2"/>
              <a:buChar char="Ø"/>
            </a:pPr>
            <a:endParaRPr lang="en-US" sz="1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/>
              <a:t>Simplify branches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36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28599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4294967295"/>
          </p:nvPr>
        </p:nvSpPr>
        <p:spPr>
          <a:xfrm>
            <a:off x="3761750" y="1376350"/>
            <a:ext cx="4861200" cy="325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" sz="2800" dirty="0">
                <a:solidFill>
                  <a:srgbClr val="FFFFFF"/>
                </a:solidFill>
              </a:rPr>
              <a:t>Monte Carlo </a:t>
            </a:r>
            <a:r>
              <a:rPr lang="en" sz="2800" dirty="0" err="1">
                <a:solidFill>
                  <a:srgbClr val="FFFFFF"/>
                </a:solidFill>
              </a:rPr>
              <a:t>eXtreme</a:t>
            </a:r>
            <a:endParaRPr lang="en" sz="2800" dirty="0">
              <a:solidFill>
                <a:srgbClr val="FFFFFF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" sz="2800" dirty="0">
                <a:solidFill>
                  <a:srgbClr val="FFFFFF"/>
                </a:solidFill>
              </a:rPr>
              <a:t>GPU Computing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" sz="2800" dirty="0" smtClean="0">
                <a:solidFill>
                  <a:srgbClr val="FFFFFF"/>
                </a:solidFill>
              </a:rPr>
              <a:t>MCX</a:t>
            </a:r>
            <a:r>
              <a:rPr lang="en-US" sz="2800" dirty="0" smtClean="0">
                <a:solidFill>
                  <a:srgbClr val="FFFFFF"/>
                </a:solidFill>
              </a:rPr>
              <a:t> in OpenCL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" sz="2800" dirty="0" smtClean="0">
                <a:solidFill>
                  <a:srgbClr val="FFFFFF"/>
                </a:solidFill>
              </a:rPr>
              <a:t>Conclusion</a:t>
            </a:r>
            <a:endParaRPr lang="en" sz="28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24510"/>
            <a:ext cx="8143875" cy="3190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Static vs Dynamic 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9999" y="2043113"/>
            <a:ext cx="3527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Static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allocate photons to each thread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Dynamic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allocate photon to each workgroup, each thread dynamically fetches workload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5828" y="1615288"/>
            <a:ext cx="4042410" cy="2982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83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4444225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Load-balancing for Multiple Devices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9999" y="1911927"/>
            <a:ext cx="35276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Core-based</a:t>
            </a:r>
            <a:br>
              <a:rPr lang="en-US" sz="1600" b="1" dirty="0" smtClean="0"/>
            </a:br>
            <a:endParaRPr lang="en-US" sz="1600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Throughput-based</a:t>
            </a:r>
            <a:br>
              <a:rPr lang="en-US" sz="1600" b="1" dirty="0" smtClean="0"/>
            </a:br>
            <a:r>
              <a:rPr lang="en-US" sz="1600" b="1" dirty="0" smtClean="0"/>
              <a:t>(linear performance model)</a:t>
            </a:r>
            <a:br>
              <a:rPr lang="en-US" sz="1600" b="1" dirty="0" smtClean="0"/>
            </a:br>
            <a:endParaRPr lang="en-US" sz="1600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Linear Programming (</a:t>
            </a:r>
            <a:r>
              <a:rPr lang="en-US" sz="1600" b="1" dirty="0" err="1" smtClean="0"/>
              <a:t>fminimax</a:t>
            </a:r>
            <a:r>
              <a:rPr lang="en-US" sz="1600" b="1" dirty="0" smtClean="0"/>
              <a:t>)</a:t>
            </a:r>
            <a:br>
              <a:rPr lang="en-US" sz="1600" b="1" dirty="0" smtClean="0"/>
            </a:br>
            <a:endParaRPr lang="en-US" sz="1600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/>
              <a:t>Ideal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172" y="1555380"/>
            <a:ext cx="3956685" cy="3267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4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Conclusion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23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15137" y="1521663"/>
            <a:ext cx="8385976" cy="28503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14350" lvl="0" indent="-285750">
              <a:spcAft>
                <a:spcPts val="1000"/>
              </a:spcAft>
              <a:buFont typeface="Wingdings" charset="2"/>
              <a:buChar char="Ø"/>
            </a:pPr>
            <a:r>
              <a:rPr lang="en-US" sz="1400" dirty="0" smtClean="0"/>
              <a:t>W</a:t>
            </a:r>
            <a:r>
              <a:rPr lang="en" sz="1400" dirty="0" smtClean="0"/>
              <a:t>e </a:t>
            </a:r>
            <a:r>
              <a:rPr lang="en" sz="1400" dirty="0"/>
              <a:t>developed various optimization techniques to improve simulation speed, and achieved an </a:t>
            </a:r>
            <a:r>
              <a:rPr lang="en" sz="1400" dirty="0">
                <a:solidFill>
                  <a:srgbClr val="FF0000"/>
                </a:solidFill>
              </a:rPr>
              <a:t>56%</a:t>
            </a:r>
            <a:r>
              <a:rPr lang="en" sz="1400" dirty="0"/>
              <a:t> </a:t>
            </a:r>
            <a:r>
              <a:rPr lang="en" sz="1400" dirty="0" smtClean="0"/>
              <a:t>average</a:t>
            </a:r>
            <a:r>
              <a:rPr lang="en-US" sz="1400" dirty="0" smtClean="0"/>
              <a:t> </a:t>
            </a:r>
            <a:r>
              <a:rPr lang="en" sz="1400" dirty="0" smtClean="0"/>
              <a:t>performance </a:t>
            </a:r>
            <a:r>
              <a:rPr lang="en" sz="1400" dirty="0"/>
              <a:t>improvement on AMD GPUs, </a:t>
            </a:r>
            <a:r>
              <a:rPr lang="en" sz="1400" dirty="0">
                <a:solidFill>
                  <a:srgbClr val="FF0000"/>
                </a:solidFill>
              </a:rPr>
              <a:t>20%</a:t>
            </a:r>
            <a:r>
              <a:rPr lang="en" sz="1400" dirty="0"/>
              <a:t> on Intel CPUs/GPUs and </a:t>
            </a:r>
            <a:r>
              <a:rPr lang="en" sz="1400" dirty="0">
                <a:solidFill>
                  <a:srgbClr val="FF0000"/>
                </a:solidFill>
              </a:rPr>
              <a:t>10%</a:t>
            </a:r>
            <a:r>
              <a:rPr lang="en" sz="1400" dirty="0"/>
              <a:t> on NVIDIA </a:t>
            </a:r>
            <a:r>
              <a:rPr lang="en" sz="1400" dirty="0" smtClean="0"/>
              <a:t>GPUs</a:t>
            </a:r>
            <a:endParaRPr lang="en-US" sz="1400" dirty="0" smtClean="0"/>
          </a:p>
          <a:p>
            <a:pPr marL="514350" lvl="0" indent="-285750">
              <a:spcAft>
                <a:spcPts val="1000"/>
              </a:spcAft>
              <a:buFont typeface="Wingdings" charset="2"/>
              <a:buChar char="Ø"/>
            </a:pPr>
            <a:r>
              <a:rPr lang="en" sz="1400" dirty="0" smtClean="0"/>
              <a:t>We observed </a:t>
            </a:r>
            <a:r>
              <a:rPr lang="en" sz="1400" dirty="0"/>
              <a:t>a significant speed gap (</a:t>
            </a:r>
            <a:r>
              <a:rPr lang="en" sz="1400" dirty="0">
                <a:solidFill>
                  <a:srgbClr val="FF0000"/>
                </a:solidFill>
              </a:rPr>
              <a:t>2.1x-5.4x</a:t>
            </a:r>
            <a:r>
              <a:rPr lang="en" sz="1400" dirty="0"/>
              <a:t>) between the CUDA-based MC simulation (MCX) and MCX-CL on most NVIDIA’s GPU, reflecting of the vendor’s priority in supporting </a:t>
            </a:r>
            <a:r>
              <a:rPr lang="en" sz="1400" dirty="0" smtClean="0"/>
              <a:t>CUDA</a:t>
            </a:r>
            <a:endParaRPr lang="en-US" sz="1400" dirty="0" smtClean="0"/>
          </a:p>
          <a:p>
            <a:pPr marL="514350" lvl="0" indent="-285750">
              <a:spcAft>
                <a:spcPts val="1000"/>
              </a:spcAft>
              <a:buFont typeface="Wingdings" charset="2"/>
              <a:buChar char="Ø"/>
            </a:pPr>
            <a:r>
              <a:rPr lang="en" sz="1400" dirty="0" smtClean="0"/>
              <a:t>The </a:t>
            </a:r>
            <a:r>
              <a:rPr lang="en" sz="1400" dirty="0"/>
              <a:t>dynamic workgroup load-balancing strategy has resulted in an average </a:t>
            </a:r>
            <a:r>
              <a:rPr lang="en" sz="1400" dirty="0">
                <a:solidFill>
                  <a:srgbClr val="FF0000"/>
                </a:solidFill>
              </a:rPr>
              <a:t>1% </a:t>
            </a:r>
            <a:r>
              <a:rPr lang="en" sz="1400" dirty="0"/>
              <a:t>and </a:t>
            </a:r>
            <a:r>
              <a:rPr lang="en" sz="1400" dirty="0">
                <a:solidFill>
                  <a:srgbClr val="FF0000"/>
                </a:solidFill>
              </a:rPr>
              <a:t>13% </a:t>
            </a:r>
            <a:r>
              <a:rPr lang="en" sz="1400" dirty="0"/>
              <a:t>speedup for NVIDIA and AMD GPUs, respectively</a:t>
            </a:r>
            <a:r>
              <a:rPr lang="en" sz="1400" dirty="0" smtClean="0"/>
              <a:t>.</a:t>
            </a:r>
            <a:endParaRPr lang="en-US" sz="1400" dirty="0" smtClean="0"/>
          </a:p>
          <a:p>
            <a:pPr marL="514350" lvl="0" indent="-285750">
              <a:spcAft>
                <a:spcPts val="1000"/>
              </a:spcAft>
              <a:buFont typeface="Wingdings" charset="2"/>
              <a:buChar char="Ø"/>
            </a:pPr>
            <a:r>
              <a:rPr lang="en" sz="1400" dirty="0" smtClean="0"/>
              <a:t>When </a:t>
            </a:r>
            <a:r>
              <a:rPr lang="en" sz="1400" dirty="0"/>
              <a:t>multiple computing devices are simultaneously used for photon simulations, </a:t>
            </a:r>
            <a:r>
              <a:rPr lang="en" sz="1400" dirty="0">
                <a:solidFill>
                  <a:srgbClr val="FF0000"/>
                </a:solidFill>
              </a:rPr>
              <a:t>efficient</a:t>
            </a:r>
            <a:r>
              <a:rPr lang="en" sz="1400" dirty="0"/>
              <a:t> load-partitioning strategies, </a:t>
            </a:r>
            <a:r>
              <a:rPr lang="en" sz="1400" u="sng" dirty="0"/>
              <a:t>based on the device throughput and linear programming models</a:t>
            </a:r>
            <a:r>
              <a:rPr lang="en" sz="1400" dirty="0"/>
              <a:t>, showed improved throughput than core-based load-partitioning.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72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Acknowledgement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729449" y="2251859"/>
            <a:ext cx="7300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project is funded by the NIH/NIGMS under the grant </a:t>
            </a:r>
            <a:r>
              <a:rPr lang="en-US" dirty="0" smtClean="0"/>
              <a:t>R01-GM114365.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acknowledge NVIDIA for their support for this work through the  NVIDIA Research Center program.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6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Aft>
                <a:spcPts val="1000"/>
              </a:spcAft>
              <a:buNone/>
            </a:pPr>
            <a:r>
              <a:rPr lang="en" u="sng" dirty="0">
                <a:solidFill>
                  <a:schemeClr val="accent5"/>
                </a:solidFill>
              </a:rPr>
              <a:t>[1] Q. Fang and D. A. Boas. "Monte Carlo simulation of photon migration in 3D turbid media accelerated by graphics processing units." Optics express 17.22 (2009): 20178-20190.</a:t>
            </a:r>
            <a:endParaRPr lang="en" u="sng" dirty="0">
              <a:solidFill>
                <a:schemeClr val="accent5"/>
              </a:solidFill>
              <a:hlinkClick r:id="rId3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0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Monte Carlo </a:t>
            </a:r>
            <a:r>
              <a:rPr lang="en" dirty="0" err="1"/>
              <a:t>eXtreme</a:t>
            </a:r>
            <a:endParaRPr lang="en" dirty="0"/>
          </a:p>
        </p:txBody>
      </p:sp>
      <p:pic>
        <p:nvPicPr>
          <p:cNvPr id="3" name="Picture 2" descr="C:\Users\FangQ\Desktop\mcx_brain_td_noref_resiz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62670"/>
            <a:ext cx="2790307" cy="26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9657" y="2229882"/>
            <a:ext cx="49231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Estimates the 3D light (</a:t>
            </a:r>
            <a:r>
              <a:rPr lang="en-US" sz="1800" dirty="0" err="1">
                <a:solidFill>
                  <a:schemeClr val="bg1"/>
                </a:solidFill>
              </a:rPr>
              <a:t>fluence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dirty="0" smtClean="0">
                <a:solidFill>
                  <a:schemeClr val="bg1"/>
                </a:solidFill>
              </a:rPr>
              <a:t>distribution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by simulating </a:t>
            </a:r>
            <a:r>
              <a:rPr lang="en-US" sz="1800" dirty="0">
                <a:solidFill>
                  <a:schemeClr val="bg1"/>
                </a:solidFill>
              </a:rPr>
              <a:t>a large number of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independent photons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1"/>
                </a:solidFill>
              </a:rPr>
              <a:t>Most </a:t>
            </a:r>
            <a:r>
              <a:rPr lang="en-US" sz="1800" dirty="0">
                <a:solidFill>
                  <a:schemeClr val="bg1"/>
                </a:solidFill>
              </a:rPr>
              <a:t>accurate algorithm for a wide </a:t>
            </a:r>
            <a:r>
              <a:rPr lang="en-US" sz="1800" dirty="0" smtClean="0">
                <a:solidFill>
                  <a:schemeClr val="bg1"/>
                </a:solidFill>
              </a:rPr>
              <a:t>ranges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of optical </a:t>
            </a:r>
            <a:r>
              <a:rPr lang="en-US" sz="1800" dirty="0">
                <a:solidFill>
                  <a:schemeClr val="bg1"/>
                </a:solidFill>
              </a:rPr>
              <a:t>properties, including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low-scattering/voids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high </a:t>
            </a:r>
            <a:r>
              <a:rPr lang="en-US" sz="1800" dirty="0">
                <a:solidFill>
                  <a:schemeClr val="bg1"/>
                </a:solidFill>
              </a:rPr>
              <a:t>absorption and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short source-detector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6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5932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MCX.SPACE</a:t>
            </a:r>
            <a:endParaRPr lang="en" b="0" dirty="0"/>
          </a:p>
        </p:txBody>
      </p:sp>
      <p:pic>
        <p:nvPicPr>
          <p:cNvPr id="6" name="Picture Placeholder 33" descr="Screen Shot 2016-03-31 at 5.29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r="7186" b="21079"/>
          <a:stretch/>
        </p:blipFill>
        <p:spPr>
          <a:xfrm>
            <a:off x="688370" y="2204581"/>
            <a:ext cx="3736885" cy="21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9" descr="Screen Shot 2016-03-31 at 5.32.0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0" r="685"/>
          <a:stretch/>
        </p:blipFill>
        <p:spPr>
          <a:xfrm>
            <a:off x="5055013" y="1615288"/>
            <a:ext cx="3375004" cy="3090255"/>
          </a:xfrm>
          <a:prstGeom prst="rect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8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MCX Applications</a:t>
            </a:r>
            <a:endParaRPr lang="en" b="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1" b="950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0" y="2634807"/>
            <a:ext cx="1852214" cy="21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41892" y="4699323"/>
            <a:ext cx="447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of photons inside human brain</a:t>
            </a:r>
            <a:endParaRPr lang="en-US" i="1" dirty="0"/>
          </a:p>
        </p:txBody>
      </p:sp>
      <p:pic>
        <p:nvPicPr>
          <p:cNvPr id="11" name="Picture 8" descr="C:\Users\FangQ\Desktop\digimou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88" b="76695" l="22627" r="86867">
                        <a14:foregroundMark x1="8861" y1="65113" x2="8861" y2="65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32976" r="11607" b="25104"/>
          <a:stretch/>
        </p:blipFill>
        <p:spPr bwMode="auto">
          <a:xfrm>
            <a:off x="4041409" y="836640"/>
            <a:ext cx="3460859" cy="12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8" b="10934"/>
          <a:stretch/>
        </p:blipFill>
        <p:spPr bwMode="auto">
          <a:xfrm>
            <a:off x="7308334" y="1298081"/>
            <a:ext cx="1728399" cy="140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45878" y="2086006"/>
            <a:ext cx="4266900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Imaging of a complex mouse model using Monte Carlo simulations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29" y="2713920"/>
            <a:ext cx="4068604" cy="2314772"/>
            <a:chOff x="3314669" y="2704924"/>
            <a:chExt cx="4068604" cy="2314772"/>
          </a:xfrm>
        </p:grpSpPr>
        <p:pic>
          <p:nvPicPr>
            <p:cNvPr id="14" name="Picture 3" descr="C:\Users\FangQ\Gitroot\Proposal\DOD2015_Sandra\draft\figure\leg_mcx_ligh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045" l="0" r="990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104" y="2704924"/>
              <a:ext cx="1918723" cy="186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FangQ\Gitroot\Proposal\DOD2015_Sandra\draft\figure\leg_mri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02" b="100000" l="0" r="985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669" y="2759546"/>
              <a:ext cx="1927001" cy="1863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98673" y="4677777"/>
              <a:ext cx="3784600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ctr"/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Imaging of bone marrow in the tibia 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7419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MCX Algorithm</a:t>
            </a:r>
            <a:endParaRPr lang="en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4729163" y="189739"/>
            <a:ext cx="4179275" cy="4581473"/>
            <a:chOff x="4975575" y="254299"/>
            <a:chExt cx="3661400" cy="4670075"/>
          </a:xfrm>
        </p:grpSpPr>
        <p:sp>
          <p:nvSpPr>
            <p:cNvPr id="21" name="Rectangle 20"/>
            <p:cNvSpPr/>
            <p:nvPr/>
          </p:nvSpPr>
          <p:spPr>
            <a:xfrm>
              <a:off x="4975575" y="254299"/>
              <a:ext cx="3661400" cy="46700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284" tIns="32142" rIns="64284" bIns="32142" spcCol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64455" y="487837"/>
              <a:ext cx="1586725" cy="4070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Launch </a:t>
              </a:r>
              <a:r>
                <a:rPr lang="en-US" sz="1100" dirty="0" smtClean="0"/>
                <a:t>a new </a:t>
              </a:r>
              <a:r>
                <a:rPr lang="en-US" sz="1100" dirty="0"/>
                <a:t>photon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64455" y="1043571"/>
              <a:ext cx="1586725" cy="4070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Compute </a:t>
              </a:r>
              <a:r>
                <a:rPr lang="en-US" sz="1100" dirty="0" smtClean="0"/>
                <a:t>a new scattering </a:t>
              </a:r>
              <a:r>
                <a:rPr lang="en-US" sz="1100" dirty="0"/>
                <a:t>length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64455" y="1588535"/>
              <a:ext cx="1586725" cy="4070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 smtClean="0"/>
                <a:t>Propagate photon until cross voxel boundary</a:t>
              </a:r>
              <a:endParaRPr lang="en-US" sz="11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264455" y="2161355"/>
              <a:ext cx="1586725" cy="4664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Compute attenuation based on absorption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264455" y="2791132"/>
              <a:ext cx="1586725" cy="4664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 smtClean="0"/>
                <a:t>Accumulate photon energy loss to </a:t>
              </a:r>
              <a:r>
                <a:rPr lang="en-US" sz="1100" dirty="0"/>
                <a:t>the volume</a:t>
              </a:r>
            </a:p>
          </p:txBody>
        </p:sp>
        <p:sp>
          <p:nvSpPr>
            <p:cNvPr id="30" name="Diamond 29"/>
            <p:cNvSpPr/>
            <p:nvPr/>
          </p:nvSpPr>
          <p:spPr>
            <a:xfrm>
              <a:off x="5359009" y="3468718"/>
              <a:ext cx="1391871" cy="4990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800" dirty="0" smtClean="0"/>
                <a:t>End of scattering path?</a:t>
              </a:r>
              <a:endParaRPr lang="en-US" sz="800" dirty="0"/>
            </a:p>
          </p:txBody>
        </p:sp>
        <p:sp>
          <p:nvSpPr>
            <p:cNvPr id="31" name="Diamond 30"/>
            <p:cNvSpPr/>
            <p:nvPr/>
          </p:nvSpPr>
          <p:spPr>
            <a:xfrm>
              <a:off x="5363127" y="4237174"/>
              <a:ext cx="1391871" cy="4990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800" dirty="0"/>
                <a:t>Total </a:t>
              </a:r>
              <a:r>
                <a:rPr lang="en-US" sz="800" dirty="0" smtClean="0"/>
                <a:t>photon </a:t>
              </a:r>
              <a:r>
                <a:rPr lang="en-US" sz="800" dirty="0"/>
                <a:t># reached?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032085" y="4258186"/>
              <a:ext cx="1105917" cy="4664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Terminate thread</a:t>
              </a:r>
            </a:p>
          </p:txBody>
        </p:sp>
        <p:sp>
          <p:nvSpPr>
            <p:cNvPr id="33" name="Diamond 32"/>
            <p:cNvSpPr/>
            <p:nvPr/>
          </p:nvSpPr>
          <p:spPr>
            <a:xfrm>
              <a:off x="6977251" y="3497847"/>
              <a:ext cx="1391871" cy="4990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800" dirty="0" smtClean="0"/>
                <a:t>Exceeding </a:t>
              </a:r>
              <a:r>
                <a:rPr lang="en-US" sz="800" dirty="0"/>
                <a:t>time gate?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91752" y="2510107"/>
              <a:ext cx="1151298" cy="7474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Compute a </a:t>
              </a:r>
              <a:r>
                <a:rPr lang="en-US" sz="1100" dirty="0" smtClean="0"/>
                <a:t>new scattering </a:t>
              </a:r>
              <a:r>
                <a:rPr lang="en-US" sz="1100" dirty="0"/>
                <a:t>direction vector</a:t>
              </a:r>
            </a:p>
          </p:txBody>
        </p:sp>
        <p:sp>
          <p:nvSpPr>
            <p:cNvPr id="35" name="Can 34"/>
            <p:cNvSpPr/>
            <p:nvPr/>
          </p:nvSpPr>
          <p:spPr>
            <a:xfrm>
              <a:off x="7297628" y="1450652"/>
              <a:ext cx="657368" cy="544964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4284" tIns="32142" rIns="64284" bIns="32142" spcCol="0" rtlCol="0" anchor="ctr"/>
            <a:lstStyle/>
            <a:p>
              <a:pPr algn="ctr"/>
              <a:r>
                <a:rPr lang="en-US" sz="1100" dirty="0"/>
                <a:t>Global Memory</a:t>
              </a:r>
            </a:p>
          </p:txBody>
        </p:sp>
        <p:cxnSp>
          <p:nvCxnSpPr>
            <p:cNvPr id="36" name="Elbow Connector 35"/>
            <p:cNvCxnSpPr>
              <a:stCxn id="32" idx="1"/>
              <a:endCxn id="28" idx="1"/>
            </p:cNvCxnSpPr>
            <p:nvPr/>
          </p:nvCxnSpPr>
          <p:spPr>
            <a:xfrm rot="10800000">
              <a:off x="5264457" y="1792075"/>
              <a:ext cx="98673" cy="2694600"/>
            </a:xfrm>
            <a:prstGeom prst="bentConnector3">
              <a:avLst>
                <a:gd name="adj1" fmla="val 262896"/>
              </a:avLst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6" idx="2"/>
              <a:endCxn id="27" idx="0"/>
            </p:cNvCxnSpPr>
            <p:nvPr/>
          </p:nvCxnSpPr>
          <p:spPr>
            <a:xfrm>
              <a:off x="6057816" y="894917"/>
              <a:ext cx="0" cy="148653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2"/>
              <a:endCxn id="28" idx="0"/>
            </p:cNvCxnSpPr>
            <p:nvPr/>
          </p:nvCxnSpPr>
          <p:spPr>
            <a:xfrm>
              <a:off x="6057816" y="1450652"/>
              <a:ext cx="0" cy="137883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8" idx="2"/>
              <a:endCxn id="29" idx="0"/>
            </p:cNvCxnSpPr>
            <p:nvPr/>
          </p:nvCxnSpPr>
          <p:spPr>
            <a:xfrm>
              <a:off x="6057816" y="1995617"/>
              <a:ext cx="0" cy="165739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2"/>
              <a:endCxn id="30" idx="0"/>
            </p:cNvCxnSpPr>
            <p:nvPr/>
          </p:nvCxnSpPr>
          <p:spPr>
            <a:xfrm>
              <a:off x="6057816" y="2627784"/>
              <a:ext cx="0" cy="163347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2"/>
              <a:endCxn id="31" idx="0"/>
            </p:cNvCxnSpPr>
            <p:nvPr/>
          </p:nvCxnSpPr>
          <p:spPr>
            <a:xfrm flipH="1">
              <a:off x="6054945" y="3257561"/>
              <a:ext cx="2872" cy="211158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2"/>
              <a:endCxn id="32" idx="0"/>
            </p:cNvCxnSpPr>
            <p:nvPr/>
          </p:nvCxnSpPr>
          <p:spPr>
            <a:xfrm>
              <a:off x="6054945" y="3967721"/>
              <a:ext cx="4118" cy="269454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2" idx="1"/>
            </p:cNvCxnSpPr>
            <p:nvPr/>
          </p:nvCxnSpPr>
          <p:spPr>
            <a:xfrm>
              <a:off x="6728649" y="4489592"/>
              <a:ext cx="303436" cy="1808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36664" y="4237175"/>
              <a:ext cx="245254" cy="280363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is-IS" sz="1400" dirty="0">
                  <a:solidFill>
                    <a:srgbClr val="921F07"/>
                  </a:solidFill>
                </a:rPr>
                <a:t>y</a:t>
              </a:r>
              <a:endParaRPr lang="en-US" sz="1400" dirty="0">
                <a:solidFill>
                  <a:srgbClr val="921F07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34" idx="0"/>
              <a:endCxn id="35" idx="2"/>
            </p:cNvCxnSpPr>
            <p:nvPr/>
          </p:nvCxnSpPr>
          <p:spPr>
            <a:xfrm flipH="1" flipV="1">
              <a:off x="7667401" y="3257561"/>
              <a:ext cx="5786" cy="211158"/>
            </a:xfrm>
            <a:prstGeom prst="straightConnector1">
              <a:avLst/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132277" y="4258187"/>
              <a:ext cx="238039" cy="281324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is-IS" sz="1400" dirty="0">
                  <a:solidFill>
                    <a:srgbClr val="921F07"/>
                  </a:solidFill>
                </a:rPr>
                <a:t>n</a:t>
              </a:r>
              <a:endParaRPr lang="en-US" sz="1400" dirty="0">
                <a:solidFill>
                  <a:srgbClr val="921F07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45931" y="3976861"/>
              <a:ext cx="238039" cy="281324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is-IS" sz="1400" dirty="0">
                  <a:solidFill>
                    <a:srgbClr val="921F07"/>
                  </a:solidFill>
                </a:rPr>
                <a:t>n</a:t>
              </a:r>
              <a:endParaRPr lang="en-US" sz="1400" dirty="0">
                <a:solidFill>
                  <a:srgbClr val="921F07"/>
                </a:solidFill>
              </a:endParaRPr>
            </a:p>
          </p:txBody>
        </p:sp>
        <p:cxnSp>
          <p:nvCxnSpPr>
            <p:cNvPr id="50" name="Elbow Connector 49"/>
            <p:cNvCxnSpPr>
              <a:stCxn id="35" idx="3"/>
              <a:endCxn id="27" idx="3"/>
            </p:cNvCxnSpPr>
            <p:nvPr/>
          </p:nvCxnSpPr>
          <p:spPr>
            <a:xfrm flipH="1" flipV="1">
              <a:off x="6851178" y="1247112"/>
              <a:ext cx="1391871" cy="1636722"/>
            </a:xfrm>
            <a:prstGeom prst="bentConnector3">
              <a:avLst>
                <a:gd name="adj1" fmla="val -11548"/>
              </a:avLst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34" idx="3"/>
              <a:endCxn id="26" idx="3"/>
            </p:cNvCxnSpPr>
            <p:nvPr/>
          </p:nvCxnSpPr>
          <p:spPr>
            <a:xfrm flipH="1" flipV="1">
              <a:off x="6851178" y="691379"/>
              <a:ext cx="1517944" cy="3026843"/>
            </a:xfrm>
            <a:prstGeom prst="bentConnector3">
              <a:avLst>
                <a:gd name="adj1" fmla="val -10589"/>
              </a:avLst>
            </a:prstGeom>
            <a:ln w="12700" cmpd="sng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255851" y="3404931"/>
              <a:ext cx="245254" cy="280363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is-IS" sz="1400" dirty="0">
                  <a:solidFill>
                    <a:srgbClr val="921F07"/>
                  </a:solidFill>
                </a:rPr>
                <a:t>y</a:t>
              </a:r>
              <a:endParaRPr lang="en-US" sz="1400" dirty="0">
                <a:solidFill>
                  <a:srgbClr val="921F07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67402" y="3257562"/>
              <a:ext cx="238039" cy="281324"/>
            </a:xfrm>
            <a:prstGeom prst="rect">
              <a:avLst/>
            </a:prstGeom>
            <a:noFill/>
          </p:spPr>
          <p:txBody>
            <a:bodyPr wrap="none" lIns="64284" tIns="32142" rIns="64284" bIns="32142" rtlCol="0">
              <a:spAutoFit/>
            </a:bodyPr>
            <a:lstStyle/>
            <a:p>
              <a:r>
                <a:rPr lang="is-IS" sz="1400" dirty="0">
                  <a:solidFill>
                    <a:srgbClr val="921F07"/>
                  </a:solidFill>
                </a:rPr>
                <a:t>n</a:t>
              </a:r>
              <a:endParaRPr lang="en-US" sz="1400" dirty="0">
                <a:solidFill>
                  <a:srgbClr val="921F07"/>
                </a:solidFill>
              </a:endParaRPr>
            </a:p>
          </p:txBody>
        </p:sp>
        <p:cxnSp>
          <p:nvCxnSpPr>
            <p:cNvPr id="54" name="Curved Connector 53"/>
            <p:cNvCxnSpPr>
              <a:stCxn id="30" idx="3"/>
              <a:endCxn id="36" idx="2"/>
            </p:cNvCxnSpPr>
            <p:nvPr/>
          </p:nvCxnSpPr>
          <p:spPr>
            <a:xfrm flipV="1">
              <a:off x="6851178" y="1723134"/>
              <a:ext cx="446449" cy="1301212"/>
            </a:xfrm>
            <a:prstGeom prst="curvedConnector3">
              <a:avLst>
                <a:gd name="adj1" fmla="val 50000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>
              <a:off x="6851178" y="1352171"/>
              <a:ext cx="446449" cy="370965"/>
            </a:xfrm>
            <a:prstGeom prst="curved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>
              <a:stCxn id="29" idx="3"/>
              <a:endCxn id="36" idx="2"/>
            </p:cNvCxnSpPr>
            <p:nvPr/>
          </p:nvCxnSpPr>
          <p:spPr>
            <a:xfrm flipV="1">
              <a:off x="6851178" y="1723134"/>
              <a:ext cx="446449" cy="671436"/>
            </a:xfrm>
            <a:prstGeom prst="curved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36" idx="4"/>
            </p:cNvCxnSpPr>
            <p:nvPr/>
          </p:nvCxnSpPr>
          <p:spPr>
            <a:xfrm>
              <a:off x="7954998" y="1723134"/>
              <a:ext cx="300855" cy="1067998"/>
            </a:xfrm>
            <a:prstGeom prst="curvedConnector2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/>
          <p:cNvCxnSpPr/>
          <p:nvPr/>
        </p:nvCxnSpPr>
        <p:spPr>
          <a:xfrm>
            <a:off x="6685247" y="3608665"/>
            <a:ext cx="346355" cy="1774"/>
          </a:xfrm>
          <a:prstGeom prst="straightConnector1">
            <a:avLst/>
          </a:prstGeom>
          <a:ln w="127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08180" y="3232051"/>
            <a:ext cx="279943" cy="275044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is-IS" sz="1400" dirty="0">
                <a:solidFill>
                  <a:srgbClr val="921F07"/>
                </a:solidFill>
              </a:rPr>
              <a:t>y</a:t>
            </a:r>
            <a:endParaRPr lang="en-US" sz="1400" dirty="0">
              <a:solidFill>
                <a:srgbClr val="921F0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316" y="2518194"/>
            <a:ext cx="3505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Compute-intensive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>
                <a:solidFill>
                  <a:schemeClr val="bg2"/>
                </a:solidFill>
              </a:rPr>
              <a:t>Embarrassingly parallel</a:t>
            </a:r>
            <a:endParaRPr lang="en-US" sz="1800" dirty="0" smtClean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1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GPU Computing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CPU vs GPU</a:t>
            </a:r>
            <a:endParaRPr lang="e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288"/>
          <a:stretch/>
        </p:blipFill>
        <p:spPr>
          <a:xfrm>
            <a:off x="2453598" y="1355641"/>
            <a:ext cx="5964552" cy="339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07013" y="910599"/>
            <a:ext cx="5729289" cy="4036052"/>
            <a:chOff x="1472046" y="588962"/>
            <a:chExt cx="7671954" cy="5004427"/>
          </a:xfrm>
        </p:grpSpPr>
        <p:sp>
          <p:nvSpPr>
            <p:cNvPr id="11" name="Rectangle 10"/>
            <p:cNvSpPr/>
            <p:nvPr/>
          </p:nvSpPr>
          <p:spPr>
            <a:xfrm>
              <a:off x="1475510" y="588962"/>
              <a:ext cx="7467600" cy="50044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  <a:effectLst>
              <a:glow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055" y="671285"/>
              <a:ext cx="7148945" cy="4839780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 rot="10800000">
              <a:off x="1472046" y="806161"/>
              <a:ext cx="526474" cy="268778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2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287273" y="1983793"/>
              <a:ext cx="9092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Speed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6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GPU Memory</a:t>
            </a:r>
            <a:endParaRPr lang="en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18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526</Words>
  <Application>Microsoft Macintosh PowerPoint</Application>
  <PresentationFormat>On-screen Show (16:9)</PresentationFormat>
  <Paragraphs>172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Lato</vt:lpstr>
      <vt:lpstr>Raleway</vt:lpstr>
      <vt:lpstr>Wingdings</vt:lpstr>
      <vt:lpstr>Arial</vt:lpstr>
      <vt:lpstr>Streamline</vt:lpstr>
      <vt:lpstr>Monte Carlo Simulation of Photon Migration in 3D Turbid Media using GPUs </vt:lpstr>
      <vt:lpstr>Outline</vt:lpstr>
      <vt:lpstr>Monte Carlo eXtreme</vt:lpstr>
      <vt:lpstr>MCX.SPACE</vt:lpstr>
      <vt:lpstr>MCX Applications</vt:lpstr>
      <vt:lpstr>MCX Algorithm</vt:lpstr>
      <vt:lpstr>GPU Computing</vt:lpstr>
      <vt:lpstr>CPU vs GPU</vt:lpstr>
      <vt:lpstr>GPU Memory</vt:lpstr>
      <vt:lpstr>GPU Programming Languages</vt:lpstr>
      <vt:lpstr>GPU Programming Languages</vt:lpstr>
      <vt:lpstr>Programming Features</vt:lpstr>
      <vt:lpstr>MCX in OpenCL</vt:lpstr>
      <vt:lpstr>PowerPoint Presentation</vt:lpstr>
      <vt:lpstr>MCXCL Workflow</vt:lpstr>
      <vt:lpstr>Profiling Tools</vt:lpstr>
      <vt:lpstr>Optimizations : 1</vt:lpstr>
      <vt:lpstr>Optimizations : 2</vt:lpstr>
      <vt:lpstr>Optimizations : 3</vt:lpstr>
      <vt:lpstr>PowerPoint Presentation</vt:lpstr>
      <vt:lpstr>Static vs Dynamic </vt:lpstr>
      <vt:lpstr>Load-balancing for Multiple Devices</vt:lpstr>
      <vt:lpstr>Conclusion</vt:lpstr>
      <vt:lpstr>PowerPoint Presentation</vt:lpstr>
      <vt:lpstr>Acknowledgement</vt:lpstr>
      <vt:lpstr>Questions?</vt:lpstr>
      <vt:lpstr>References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 of Photon Migration in 3D Turbid Media using GPUs </dc:title>
  <cp:lastModifiedBy>Leiming Yu</cp:lastModifiedBy>
  <cp:revision>23</cp:revision>
  <dcterms:modified xsi:type="dcterms:W3CDTF">2017-11-10T18:25:46Z</dcterms:modified>
</cp:coreProperties>
</file>